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5"/>
  </p:notesMasterIdLst>
  <p:handoutMasterIdLst>
    <p:handoutMasterId r:id="rId6"/>
  </p:handoutMasterIdLst>
  <p:sldIdLst>
    <p:sldId id="264" r:id="rId2"/>
    <p:sldId id="260" r:id="rId3"/>
    <p:sldId id="265" r:id="rId4"/>
  </p:sldIdLst>
  <p:sldSz cx="9144000" cy="6858000" type="screen4x3"/>
  <p:notesSz cx="7010400" cy="9296400"/>
  <p:defaultTextStyle>
    <a:defPPr rtl="0">
      <a:defRPr lang="tr-TR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611"/>
    <a:srgbClr val="A44114"/>
    <a:srgbClr val="F3B99F"/>
    <a:srgbClr val="B94917"/>
    <a:srgbClr val="FF6600"/>
    <a:srgbClr val="000066"/>
    <a:srgbClr val="00002C"/>
    <a:srgbClr val="C4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7155" autoAdjust="0"/>
  </p:normalViewPr>
  <p:slideViewPr>
    <p:cSldViewPr>
      <p:cViewPr varScale="1">
        <p:scale>
          <a:sx n="112" d="100"/>
          <a:sy n="112" d="100"/>
        </p:scale>
        <p:origin x="16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96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kdörtgen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19" name="Dikdörtgen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8EB1AC0F-E286-44A1-8E5A-20BC1E627360}" type="datetime1">
              <a:rPr lang="tr-TR" smtClean="0">
                <a:latin typeface="Arial" panose="020B0604020202020204" pitchFamily="34" charset="0"/>
              </a:rPr>
              <a:t>24.12.2024</a:t>
            </a:fld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20" name="Dikdörtgen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21" name="Dikdörtgen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F0B6EC5B-DE15-4B62-9DC0-DE1BD893DD16}" type="slidenum">
              <a:rPr lang="tr-TR" smtClean="0">
                <a:latin typeface="Arial" panose="020B0604020202020204" pitchFamily="34" charset="0"/>
              </a:rPr>
              <a:pPr/>
              <a:t>‹#›</a:t>
            </a:fld>
            <a:endParaRPr lang="tr-T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68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kdörtgen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26627" name="Dikdörtgen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8B2142ED-62CF-4BE7-A720-C948E8939493}" type="datetime1">
              <a:rPr lang="tr-TR" noProof="0" smtClean="0"/>
              <a:t>24.12.2024</a:t>
            </a:fld>
            <a:endParaRPr lang="tr-TR" noProof="0"/>
          </a:p>
        </p:txBody>
      </p:sp>
      <p:sp>
        <p:nvSpPr>
          <p:cNvPr id="26628" name="Dikdörtgen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Dikdörtgen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26630" name="Dikdörtgen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26631" name="Dikdörtgen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823FACB9-4E35-4CB3-835A-2EBF55FAEDE3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971869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36F6-45CF-44EC-92EC-747323348449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280F-DE53-48B1-9FB9-96A39916642A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99331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63383244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5FAC-E593-49AE-AED3-51E74CBDF44F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51BA-4196-46F7-BF5E-DE37F6712AD1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71330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1EA4-7451-46EF-AC9C-BE38A0CA0DC9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F290-D301-4864-9490-340EF11588D9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00494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DF7E-E0B3-4182-8D13-C2DDF93AB6B5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8CE1-DD55-4A43-A479-EF83A2DC398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92294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61A1-2D1E-4E9B-9B82-8D3E08C5898F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AF89-6755-46F5-BBCF-E571D7F311A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77652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15FF-4579-4682-8FD7-06AFF4EE0B6F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E3C0-1208-4260-82C3-0EB04002719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0736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31B7-64B7-4EF9-8B21-78A5D432910C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2DF6-5EF1-449D-8E8F-F40E7D2FCBCB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21073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DB3C-10B7-4BB8-B7E6-EC2F3E485486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60AA-1533-4548-8781-A6D0EAE276D6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73159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16947016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193702023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B1398-D18F-4241-92D7-094D1F5D15C5}" type="datetime1">
              <a:rPr lang="tr-TR" altLang="en-US" smtClean="0"/>
              <a:t>24.12.2024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85684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9BD4AF-3DFC-379A-FB34-2F7E039D1D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FBCFFA91-92B9-DAE4-87AC-2C9363F603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876166"/>
              </p:ext>
            </p:extLst>
          </p:nvPr>
        </p:nvGraphicFramePr>
        <p:xfrm>
          <a:off x="244868" y="548680"/>
          <a:ext cx="8359580" cy="500202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947168">
                  <a:extLst>
                    <a:ext uri="{9D8B030D-6E8A-4147-A177-3AD203B41FA5}">
                      <a16:colId xmlns:a16="http://schemas.microsoft.com/office/drawing/2014/main" val="2184286165"/>
                    </a:ext>
                  </a:extLst>
                </a:gridCol>
                <a:gridCol w="909117">
                  <a:extLst>
                    <a:ext uri="{9D8B030D-6E8A-4147-A177-3AD203B41FA5}">
                      <a16:colId xmlns:a16="http://schemas.microsoft.com/office/drawing/2014/main" val="4224116842"/>
                    </a:ext>
                  </a:extLst>
                </a:gridCol>
                <a:gridCol w="1269132">
                  <a:extLst>
                    <a:ext uri="{9D8B030D-6E8A-4147-A177-3AD203B41FA5}">
                      <a16:colId xmlns:a16="http://schemas.microsoft.com/office/drawing/2014/main" val="2859875989"/>
                    </a:ext>
                  </a:extLst>
                </a:gridCol>
                <a:gridCol w="1188023">
                  <a:extLst>
                    <a:ext uri="{9D8B030D-6E8A-4147-A177-3AD203B41FA5}">
                      <a16:colId xmlns:a16="http://schemas.microsoft.com/office/drawing/2014/main" val="1854824708"/>
                    </a:ext>
                  </a:extLst>
                </a:gridCol>
                <a:gridCol w="1093812">
                  <a:extLst>
                    <a:ext uri="{9D8B030D-6E8A-4147-A177-3AD203B41FA5}">
                      <a16:colId xmlns:a16="http://schemas.microsoft.com/office/drawing/2014/main" val="139430165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175925871"/>
                    </a:ext>
                  </a:extLst>
                </a:gridCol>
                <a:gridCol w="792133">
                  <a:extLst>
                    <a:ext uri="{9D8B030D-6E8A-4147-A177-3AD203B41FA5}">
                      <a16:colId xmlns:a16="http://schemas.microsoft.com/office/drawing/2014/main" val="1919661560"/>
                    </a:ext>
                  </a:extLst>
                </a:gridCol>
                <a:gridCol w="1080075">
                  <a:extLst>
                    <a:ext uri="{9D8B030D-6E8A-4147-A177-3AD203B41FA5}">
                      <a16:colId xmlns:a16="http://schemas.microsoft.com/office/drawing/2014/main" val="1115182775"/>
                    </a:ext>
                  </a:extLst>
                </a:gridCol>
              </a:tblGrid>
              <a:tr h="250028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Ad Soyad / Full Name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Saatler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Hours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Pazartesi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Monday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Salı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Tuesday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Çarşamba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Wednesday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Perşembe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Thursday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Cuma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Friday</a:t>
                      </a:r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   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Cumartesi /</a:t>
                      </a:r>
                      <a:r>
                        <a:rPr lang="tr-TR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Saturday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543847"/>
                  </a:ext>
                </a:extLst>
              </a:tr>
              <a:tr h="396000">
                <a:tc rowSpan="1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Prof. Dr. Rukiye Gülay ÖZTÜRK</a:t>
                      </a:r>
                    </a:p>
                    <a:p>
                      <a:pPr algn="ctr" fontAlgn="b"/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Halkla İlişkiler ve Reklamcılık</a:t>
                      </a:r>
                    </a:p>
                    <a:p>
                      <a:pPr algn="ctr" fontAlgn="b"/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Public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Relations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Advertising</a:t>
                      </a:r>
                      <a:endParaRPr lang="tr-TR" sz="1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08.00-08.50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75326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09.00-09.50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PRA303</a:t>
                      </a:r>
                    </a:p>
                    <a:p>
                      <a:pPr algn="ctr" fontAlgn="b"/>
                      <a:r>
                        <a:rPr lang="tr-TR" sz="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Bütünleşik Pazarlama İletişimi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Integrated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Marketing Communications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B214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cap="small" baseline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0596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10.00-10.50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PRA131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İletişim ve Halkla İlişkiler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Communication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Public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Relations</a:t>
                      </a:r>
                      <a:endParaRPr lang="tr-TR" sz="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F421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38555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11.00-11.50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308040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12.00-12.50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379217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13.00-13.50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PRA209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Pazarlama İlkeleri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Principles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Marketing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B211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PRA105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Reklamcılık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Advertising</a:t>
                      </a:r>
                      <a:endParaRPr lang="tr-TR" sz="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PRA109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Reklamcılığın İlkeleri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Principles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Advertising</a:t>
                      </a:r>
                      <a:endParaRPr lang="tr-TR" sz="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B209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Danışman Görüşme Saati</a:t>
                      </a:r>
                    </a:p>
                    <a:p>
                      <a:pPr algn="ctr" fontAlgn="b"/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</a:t>
                      </a:r>
                      <a:r>
                        <a:rPr lang="tr-TR" sz="8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</a:t>
                      </a: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Danışman Görüşme Saati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</a:t>
                      </a:r>
                      <a:r>
                        <a:rPr lang="tr-TR" sz="8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</a:t>
                      </a: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04052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14.00-14.50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32775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15.00-15.50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60103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16.00-16.50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976298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17.00-17.50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63359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18.00-18.50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45355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19.00-19.50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359819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07F79D97-B603-3F0E-CF02-FBB30B6DFBDC}"/>
              </a:ext>
            </a:extLst>
          </p:cNvPr>
          <p:cNvSpPr txBox="1"/>
          <p:nvPr/>
        </p:nvSpPr>
        <p:spPr>
          <a:xfrm>
            <a:off x="827584" y="116632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7D3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Haftalık Ders Programı ve Görüşme Saatleri / Weekly Schedule and Office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Hours</a:t>
            </a:r>
            <a:endParaRPr kumimoji="0" lang="tr-T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91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8EE01328-5B06-B849-9DF6-4DE9BE259965}"/>
              </a:ext>
            </a:extLst>
          </p:cNvPr>
          <p:cNvGraphicFramePr>
            <a:graphicFrameLocks noGrp="1"/>
          </p:cNvGraphicFramePr>
          <p:nvPr/>
        </p:nvGraphicFramePr>
        <p:xfrm>
          <a:off x="506390" y="692696"/>
          <a:ext cx="8280920" cy="4968551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941600">
                  <a:extLst>
                    <a:ext uri="{9D8B030D-6E8A-4147-A177-3AD203B41FA5}">
                      <a16:colId xmlns:a16="http://schemas.microsoft.com/office/drawing/2014/main" val="2184286165"/>
                    </a:ext>
                  </a:extLst>
                </a:gridCol>
                <a:gridCol w="1223220">
                  <a:extLst>
                    <a:ext uri="{9D8B030D-6E8A-4147-A177-3AD203B41FA5}">
                      <a16:colId xmlns:a16="http://schemas.microsoft.com/office/drawing/2014/main" val="4224116842"/>
                    </a:ext>
                  </a:extLst>
                </a:gridCol>
                <a:gridCol w="1223220">
                  <a:extLst>
                    <a:ext uri="{9D8B030D-6E8A-4147-A177-3AD203B41FA5}">
                      <a16:colId xmlns:a16="http://schemas.microsoft.com/office/drawing/2014/main" val="2859875989"/>
                    </a:ext>
                  </a:extLst>
                </a:gridCol>
                <a:gridCol w="1223220">
                  <a:extLst>
                    <a:ext uri="{9D8B030D-6E8A-4147-A177-3AD203B41FA5}">
                      <a16:colId xmlns:a16="http://schemas.microsoft.com/office/drawing/2014/main" val="1854824708"/>
                    </a:ext>
                  </a:extLst>
                </a:gridCol>
                <a:gridCol w="1223220">
                  <a:extLst>
                    <a:ext uri="{9D8B030D-6E8A-4147-A177-3AD203B41FA5}">
                      <a16:colId xmlns:a16="http://schemas.microsoft.com/office/drawing/2014/main" val="1394301653"/>
                    </a:ext>
                  </a:extLst>
                </a:gridCol>
                <a:gridCol w="1223220">
                  <a:extLst>
                    <a:ext uri="{9D8B030D-6E8A-4147-A177-3AD203B41FA5}">
                      <a16:colId xmlns:a16="http://schemas.microsoft.com/office/drawing/2014/main" val="2175925871"/>
                    </a:ext>
                  </a:extLst>
                </a:gridCol>
                <a:gridCol w="1223220">
                  <a:extLst>
                    <a:ext uri="{9D8B030D-6E8A-4147-A177-3AD203B41FA5}">
                      <a16:colId xmlns:a16="http://schemas.microsoft.com/office/drawing/2014/main" val="1919661560"/>
                    </a:ext>
                  </a:extLst>
                </a:gridCol>
              </a:tblGrid>
              <a:tr h="314462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Ad Soyad / Full Name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Saatler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Hours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Pazartesi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Monday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Salı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Tuesday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Çarşamba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Wednesday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Perşembe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Thursday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  <a:latin typeface="+mn-lt"/>
                        </a:rPr>
                        <a:t>Cuma / </a:t>
                      </a:r>
                      <a:r>
                        <a:rPr lang="tr-TR" sz="800" b="1" u="none" strike="noStrike" dirty="0" err="1">
                          <a:effectLst/>
                          <a:latin typeface="+mn-lt"/>
                        </a:rPr>
                        <a:t>Friday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543847"/>
                  </a:ext>
                </a:extLst>
              </a:tr>
              <a:tr h="332259">
                <a:tc rowSpan="1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000" b="0" u="none" strike="noStrike" dirty="0">
                          <a:effectLst/>
                        </a:rPr>
                        <a:t>Dr. Öğr.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Üyesi</a:t>
                      </a:r>
                      <a:r>
                        <a:rPr lang="tr-TR" sz="1000" b="0" u="none" strike="noStrike" dirty="0">
                          <a:effectLst/>
                        </a:rPr>
                        <a:t>/ </a:t>
                      </a:r>
                      <a:r>
                        <a:rPr lang="tr-TR" sz="1000" b="0" u="none" strike="noStrike" dirty="0" err="1">
                          <a:effectLst/>
                        </a:rPr>
                        <a:t>Asst</a:t>
                      </a:r>
                      <a:r>
                        <a:rPr lang="tr-TR" sz="1000" b="0" u="none" strike="noStrike" dirty="0">
                          <a:effectLst/>
                        </a:rPr>
                        <a:t>. Prof. </a:t>
                      </a:r>
                      <a:r>
                        <a:rPr lang="tr-TR" sz="1000" b="0" u="none" strike="noStrike">
                          <a:effectLst/>
                        </a:rPr>
                        <a:t>Dr.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Saniye Sena CABIOĞLU GÜLER</a:t>
                      </a:r>
                    </a:p>
                    <a:p>
                      <a:pPr algn="ctr" fontAlgn="b"/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Halkla İlişkiler ve Reklamcılık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Public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Relations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Advertising</a:t>
                      </a:r>
                      <a:endParaRPr lang="tr-TR" sz="1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08.00-08.50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753269"/>
                  </a:ext>
                </a:extLst>
              </a:tr>
              <a:tr h="44359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09.00-09.50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LAW 333 </a:t>
                      </a: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Spor Hukuku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Sport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Law</a:t>
                      </a:r>
                      <a:endParaRPr lang="tr-TR" sz="800" b="0" i="1" u="none" strike="noStrike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B410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05967"/>
                  </a:ext>
                </a:extLst>
              </a:tr>
              <a:tr h="43944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10.00-10.50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5555"/>
                  </a:ext>
                </a:extLst>
              </a:tr>
              <a:tr h="3322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11.00-11.50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080407"/>
                  </a:ext>
                </a:extLst>
              </a:tr>
              <a:tr h="33225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12.00-12.50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792170"/>
                  </a:ext>
                </a:extLst>
              </a:tr>
              <a:tr h="443599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13.00-13.50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LAW 353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İletişim Hukuku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Communication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Law</a:t>
                      </a:r>
                      <a:endParaRPr lang="tr-TR" sz="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B309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Danışman Görüşme Saati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</a:t>
                      </a:r>
                      <a:r>
                        <a:rPr lang="tr-TR" sz="8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</a:t>
                      </a: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Danışman Görüşme Saati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</a:t>
                      </a:r>
                      <a:r>
                        <a:rPr lang="tr-TR" sz="8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</a:t>
                      </a: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040523"/>
                  </a:ext>
                </a:extLst>
              </a:tr>
              <a:tr h="421653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14.00-14.50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327753"/>
                  </a:ext>
                </a:extLst>
              </a:tr>
              <a:tr h="332259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15.00-15.50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601039"/>
                  </a:ext>
                </a:extLst>
              </a:tr>
              <a:tr h="443599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16.00-16.50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LAW202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Sağlık Hukuku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Health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Law</a:t>
                      </a:r>
                      <a:endParaRPr lang="tr-TR" sz="8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L1-19</a:t>
                      </a:r>
                    </a:p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976298"/>
                  </a:ext>
                </a:extLst>
              </a:tr>
              <a:tr h="468636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17.00-17.50</a:t>
                      </a:r>
                    </a:p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633595"/>
                  </a:ext>
                </a:extLst>
              </a:tr>
              <a:tr h="332259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18.00-18.50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453554"/>
                  </a:ext>
                </a:extLst>
              </a:tr>
              <a:tr h="332259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19.00-19.50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359819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1487B3B6-E638-5A43-9E21-84C9C66E5AC2}"/>
              </a:ext>
            </a:extLst>
          </p:cNvPr>
          <p:cNvSpPr txBox="1"/>
          <p:nvPr/>
        </p:nvSpPr>
        <p:spPr>
          <a:xfrm>
            <a:off x="467544" y="116632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7D3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Haftalık Ders Programı ve Görüşme Saatleri / Weekly Schedule and Office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Hours</a:t>
            </a:r>
            <a:endParaRPr kumimoji="0" lang="tr-T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90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8EE01328-5B06-B849-9DF6-4DE9BE259965}"/>
              </a:ext>
            </a:extLst>
          </p:cNvPr>
          <p:cNvGraphicFramePr>
            <a:graphicFrameLocks noGrp="1"/>
          </p:cNvGraphicFramePr>
          <p:nvPr/>
        </p:nvGraphicFramePr>
        <p:xfrm>
          <a:off x="395536" y="548680"/>
          <a:ext cx="8150210" cy="500202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926738">
                  <a:extLst>
                    <a:ext uri="{9D8B030D-6E8A-4147-A177-3AD203B41FA5}">
                      <a16:colId xmlns:a16="http://schemas.microsoft.com/office/drawing/2014/main" val="2184286165"/>
                    </a:ext>
                  </a:extLst>
                </a:gridCol>
                <a:gridCol w="1203912">
                  <a:extLst>
                    <a:ext uri="{9D8B030D-6E8A-4147-A177-3AD203B41FA5}">
                      <a16:colId xmlns:a16="http://schemas.microsoft.com/office/drawing/2014/main" val="4224116842"/>
                    </a:ext>
                  </a:extLst>
                </a:gridCol>
                <a:gridCol w="1203912">
                  <a:extLst>
                    <a:ext uri="{9D8B030D-6E8A-4147-A177-3AD203B41FA5}">
                      <a16:colId xmlns:a16="http://schemas.microsoft.com/office/drawing/2014/main" val="2859875989"/>
                    </a:ext>
                  </a:extLst>
                </a:gridCol>
                <a:gridCol w="1203912">
                  <a:extLst>
                    <a:ext uri="{9D8B030D-6E8A-4147-A177-3AD203B41FA5}">
                      <a16:colId xmlns:a16="http://schemas.microsoft.com/office/drawing/2014/main" val="1854824708"/>
                    </a:ext>
                  </a:extLst>
                </a:gridCol>
                <a:gridCol w="1203912">
                  <a:extLst>
                    <a:ext uri="{9D8B030D-6E8A-4147-A177-3AD203B41FA5}">
                      <a16:colId xmlns:a16="http://schemas.microsoft.com/office/drawing/2014/main" val="1394301653"/>
                    </a:ext>
                  </a:extLst>
                </a:gridCol>
                <a:gridCol w="1203912">
                  <a:extLst>
                    <a:ext uri="{9D8B030D-6E8A-4147-A177-3AD203B41FA5}">
                      <a16:colId xmlns:a16="http://schemas.microsoft.com/office/drawing/2014/main" val="2175925871"/>
                    </a:ext>
                  </a:extLst>
                </a:gridCol>
                <a:gridCol w="1203912">
                  <a:extLst>
                    <a:ext uri="{9D8B030D-6E8A-4147-A177-3AD203B41FA5}">
                      <a16:colId xmlns:a16="http://schemas.microsoft.com/office/drawing/2014/main" val="1919661560"/>
                    </a:ext>
                  </a:extLst>
                </a:gridCol>
              </a:tblGrid>
              <a:tr h="250028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Ad Soyad / Full Name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Saatler / </a:t>
                      </a:r>
                      <a:r>
                        <a:rPr lang="tr-TR" sz="800" b="1" u="none" strike="noStrike" dirty="0" err="1">
                          <a:effectLst/>
                        </a:rPr>
                        <a:t>Hours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Pazartesi / </a:t>
                      </a:r>
                      <a:r>
                        <a:rPr lang="tr-TR" sz="800" b="1" u="none" strike="noStrike" dirty="0" err="1">
                          <a:effectLst/>
                        </a:rPr>
                        <a:t>Monday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Salı / </a:t>
                      </a:r>
                      <a:r>
                        <a:rPr lang="tr-TR" sz="800" b="1" u="none" strike="noStrike" dirty="0" err="1">
                          <a:effectLst/>
                        </a:rPr>
                        <a:t>Tuesday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Çarşamba / </a:t>
                      </a:r>
                      <a:r>
                        <a:rPr lang="tr-TR" sz="800" b="1" u="none" strike="noStrike" dirty="0" err="1">
                          <a:effectLst/>
                        </a:rPr>
                        <a:t>Wednesday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Perşembe / </a:t>
                      </a:r>
                      <a:r>
                        <a:rPr lang="tr-TR" sz="800" b="1" u="none" strike="noStrike" dirty="0" err="1">
                          <a:effectLst/>
                        </a:rPr>
                        <a:t>Thursday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1" u="none" strike="noStrike" dirty="0">
                          <a:effectLst/>
                        </a:rPr>
                        <a:t>Cuma / </a:t>
                      </a:r>
                      <a:r>
                        <a:rPr lang="tr-TR" sz="800" b="1" u="none" strike="noStrike" dirty="0" err="1">
                          <a:effectLst/>
                        </a:rPr>
                        <a:t>Friday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543847"/>
                  </a:ext>
                </a:extLst>
              </a:tr>
              <a:tr h="396000">
                <a:tc rowSpan="12">
                  <a:txBody>
                    <a:bodyPr/>
                    <a:lstStyle/>
                    <a:p>
                      <a:pPr algn="ctr" fontAlgn="b"/>
                      <a:r>
                        <a:rPr lang="tr-TR" sz="1000" b="0" u="none" strike="noStrike" dirty="0">
                          <a:effectLst/>
                        </a:rPr>
                        <a:t>Dr. Öğr. Üyesi/ </a:t>
                      </a:r>
                      <a:r>
                        <a:rPr lang="tr-TR" sz="1000" b="0" u="none" strike="noStrike" dirty="0" err="1">
                          <a:effectLst/>
                        </a:rPr>
                        <a:t>Asst</a:t>
                      </a:r>
                      <a:r>
                        <a:rPr lang="tr-TR" sz="1000" b="0" u="none" strike="noStrike" dirty="0">
                          <a:effectLst/>
                        </a:rPr>
                        <a:t>. Prof. Dr. Ece DOĞAN ERDİNÇ  </a:t>
                      </a:r>
                    </a:p>
                    <a:p>
                      <a:pPr algn="ctr" fontAlgn="b"/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Halkla İlişkiler ve Reklamcılık</a:t>
                      </a:r>
                    </a:p>
                    <a:p>
                      <a:pPr algn="ctr" fontAlgn="b"/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Public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Relations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10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Advertising</a:t>
                      </a:r>
                      <a:endParaRPr lang="tr-TR" sz="10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08.00-08.50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75326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09.00-09.50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tr-TR" sz="8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tr-TR" sz="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PRA301 </a:t>
                      </a:r>
                    </a:p>
                    <a:p>
                      <a:pPr marL="0" algn="ctr" defTabSz="685800" rtl="0" eaLnBrk="1" fontAlgn="b" latinLnBrk="0" hangingPunct="1"/>
                      <a:r>
                        <a:rPr lang="tr-TR" sz="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Marka Yönetimi</a:t>
                      </a:r>
                    </a:p>
                    <a:p>
                      <a:pPr marL="0" algn="ctr" defTabSz="685800" rtl="0" eaLnBrk="1" fontAlgn="b" latinLnBrk="0" hangingPunct="1"/>
                      <a:r>
                        <a:rPr lang="tr-TR" sz="800" b="0" i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Brand</a:t>
                      </a:r>
                      <a:r>
                        <a:rPr lang="tr-TR" sz="800" b="0" i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Management</a:t>
                      </a:r>
                    </a:p>
                    <a:p>
                      <a:pPr marL="0" algn="ctr" defTabSz="685800" rtl="0" eaLnBrk="1" fontAlgn="b" latinLnBrk="0" hangingPunct="1"/>
                      <a:r>
                        <a:rPr lang="tr-TR" sz="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B215 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0596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10.00-10.50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tr-TR" sz="8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tr-TR" sz="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PRA456</a:t>
                      </a: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 İtibar Yönetimi</a:t>
                      </a: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Reputation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Management</a:t>
                      </a:r>
                    </a:p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B412 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effectLst/>
                          <a:latin typeface="+mn-lt"/>
                        </a:rPr>
                        <a:t>PRA101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effectLst/>
                          <a:latin typeface="+mn-lt"/>
                        </a:rPr>
                        <a:t>Halkla İlişkiler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Public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Relations</a:t>
                      </a:r>
                      <a:endParaRPr lang="tr-TR" sz="800" b="0" i="1" u="none" strike="noStrike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i="0" u="none" strike="noStrike" dirty="0">
                          <a:effectLst/>
                          <a:latin typeface="+mn-lt"/>
                        </a:rPr>
                        <a:t>PRA107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effectLst/>
                          <a:latin typeface="+mn-lt"/>
                        </a:rPr>
                        <a:t>Halkla İlişkilerin İlkeleri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Principles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of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Public</a:t>
                      </a:r>
                      <a:r>
                        <a:rPr lang="tr-TR" sz="800" b="0" i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tr-TR" sz="800" b="0" i="1" u="none" strike="noStrike" dirty="0" err="1">
                          <a:effectLst/>
                          <a:latin typeface="+mn-lt"/>
                        </a:rPr>
                        <a:t>Relations</a:t>
                      </a:r>
                      <a:endParaRPr lang="tr-TR" sz="800" b="0" i="1" u="none" strike="noStrike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tr-TR" sz="800" b="0" i="0" u="none" strike="noStrike" dirty="0">
                          <a:effectLst/>
                          <a:latin typeface="+mn-lt"/>
                        </a:rPr>
                        <a:t>B211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38555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11.00-11.50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tr-TR" sz="8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endParaRPr lang="tr-TR" sz="8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08040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12.00-12.50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79217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13.00-13.50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04052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14.00-14.50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Danışman Görüşme Saati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</a:t>
                      </a:r>
                      <a:r>
                        <a:rPr lang="tr-TR" sz="8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</a:t>
                      </a: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Danışman Görüşme Saati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Office </a:t>
                      </a:r>
                      <a:r>
                        <a:rPr lang="tr-TR" sz="800" b="0" i="1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Hours</a:t>
                      </a:r>
                      <a:r>
                        <a:rPr lang="tr-TR" sz="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PRA207 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Kurumsal İletişim </a:t>
                      </a:r>
                    </a:p>
                    <a:p>
                      <a:pPr algn="ctr" fontAlgn="b"/>
                      <a:r>
                        <a:rPr lang="tr-TR" sz="8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Corporate</a:t>
                      </a:r>
                      <a:r>
                        <a:rPr lang="tr-TR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Communications</a:t>
                      </a:r>
                    </a:p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B214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32775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15.00-15.50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60103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16.00-16.50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976298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17.00-17.50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63359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18.00-18.50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45355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19.00-19.50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359819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1487B3B6-E638-5A43-9E21-84C9C66E5AC2}"/>
              </a:ext>
            </a:extLst>
          </p:cNvPr>
          <p:cNvSpPr txBox="1"/>
          <p:nvPr/>
        </p:nvSpPr>
        <p:spPr>
          <a:xfrm>
            <a:off x="539552" y="116632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7D3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tr-TR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Haftalık Ders Programı ve Görüşme Saatleri / Weekly Schedule and Office </a:t>
            </a:r>
            <a:r>
              <a:rPr kumimoji="0" lang="tr-TR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Hours</a:t>
            </a:r>
            <a:endParaRPr kumimoji="0" lang="tr-T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7820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372</Words>
  <Application>Microsoft Office PowerPoint</Application>
  <PresentationFormat>Ekran Gösterisi (4:3)</PresentationFormat>
  <Paragraphs>179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Bartu Seçilmiş</dc:creator>
  <cp:lastModifiedBy>Leyla METİN</cp:lastModifiedBy>
  <cp:revision>37</cp:revision>
  <cp:lastPrinted>2024-01-18T09:32:35Z</cp:lastPrinted>
  <dcterms:created xsi:type="dcterms:W3CDTF">2021-04-20T12:55:35Z</dcterms:created>
  <dcterms:modified xsi:type="dcterms:W3CDTF">2024-12-24T06:34:44Z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